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17"/>
  </p:notesMasterIdLst>
  <p:sldIdLst>
    <p:sldId id="256" r:id="rId2"/>
    <p:sldId id="257" r:id="rId3"/>
    <p:sldId id="262" r:id="rId4"/>
    <p:sldId id="273" r:id="rId5"/>
    <p:sldId id="272" r:id="rId6"/>
    <p:sldId id="258" r:id="rId7"/>
    <p:sldId id="271" r:id="rId8"/>
    <p:sldId id="263" r:id="rId9"/>
    <p:sldId id="259" r:id="rId10"/>
    <p:sldId id="266" r:id="rId11"/>
    <p:sldId id="265" r:id="rId12"/>
    <p:sldId id="267" r:id="rId13"/>
    <p:sldId id="268" r:id="rId14"/>
    <p:sldId id="269" r:id="rId15"/>
    <p:sldId id="270" r:id="rId1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4961" autoAdjust="0"/>
    <p:restoredTop sz="94660"/>
  </p:normalViewPr>
  <p:slideViewPr>
    <p:cSldViewPr snapToGrid="0">
      <p:cViewPr varScale="1">
        <p:scale>
          <a:sx n="72" d="100"/>
          <a:sy n="72" d="100"/>
        </p:scale>
        <p:origin x="-528" y="-56"/>
      </p:cViewPr>
      <p:guideLst>
        <p:guide orient="horz" pos="2160"/>
        <p:guide pos="3840"/>
      </p:guideLst>
    </p:cSldViewPr>
  </p:slideViewPr>
  <p:notesTextViewPr>
    <p:cViewPr>
      <p:scale>
        <a:sx n="1" d="1"/>
        <a:sy n="1" d="1"/>
      </p:scale>
      <p:origin x="0" y="0"/>
    </p:cViewPr>
  </p:notesTextViewPr>
  <p:sorterViewPr>
    <p:cViewPr>
      <p:scale>
        <a:sx n="100" d="100"/>
        <a:sy n="100" d="100"/>
      </p:scale>
      <p:origin x="0" y="2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C9AD1604-9DCA-441E-A8F4-53EF5B2D6EFD}" type="datetimeFigureOut">
              <a:rPr lang="en-US" smtClean="0"/>
              <a:t>5/29/2018</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996C9A0-A149-47F5-8975-E1F6D7E56FC9}" type="slidenum">
              <a:rPr lang="en-US" smtClean="0"/>
              <a:t>‹#›</a:t>
            </a:fld>
            <a:endParaRPr lang="en-US" dirty="0"/>
          </a:p>
        </p:txBody>
      </p:sp>
    </p:spTree>
    <p:extLst>
      <p:ext uri="{BB962C8B-B14F-4D97-AF65-F5344CB8AC3E}">
        <p14:creationId xmlns:p14="http://schemas.microsoft.com/office/powerpoint/2010/main" val="1700624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996C9A0-A149-47F5-8975-E1F6D7E56FC9}" type="slidenum">
              <a:rPr lang="en-US" smtClean="0"/>
              <a:t>1</a:t>
            </a:fld>
            <a:endParaRPr lang="en-US" dirty="0"/>
          </a:p>
        </p:txBody>
      </p:sp>
    </p:spTree>
    <p:extLst>
      <p:ext uri="{BB962C8B-B14F-4D97-AF65-F5344CB8AC3E}">
        <p14:creationId xmlns:p14="http://schemas.microsoft.com/office/powerpoint/2010/main" val="2882762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996C9A0-A149-47F5-8975-E1F6D7E56FC9}" type="slidenum">
              <a:rPr lang="en-US" smtClean="0"/>
              <a:t>10</a:t>
            </a:fld>
            <a:endParaRPr lang="en-US" dirty="0"/>
          </a:p>
        </p:txBody>
      </p:sp>
    </p:spTree>
    <p:extLst>
      <p:ext uri="{BB962C8B-B14F-4D97-AF65-F5344CB8AC3E}">
        <p14:creationId xmlns:p14="http://schemas.microsoft.com/office/powerpoint/2010/main" val="2405190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996C9A0-A149-47F5-8975-E1F6D7E56FC9}" type="slidenum">
              <a:rPr lang="en-US" smtClean="0"/>
              <a:t>11</a:t>
            </a:fld>
            <a:endParaRPr lang="en-US" dirty="0"/>
          </a:p>
        </p:txBody>
      </p:sp>
    </p:spTree>
    <p:extLst>
      <p:ext uri="{BB962C8B-B14F-4D97-AF65-F5344CB8AC3E}">
        <p14:creationId xmlns:p14="http://schemas.microsoft.com/office/powerpoint/2010/main" val="526072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996C9A0-A149-47F5-8975-E1F6D7E56FC9}" type="slidenum">
              <a:rPr lang="en-US" smtClean="0"/>
              <a:t>12</a:t>
            </a:fld>
            <a:endParaRPr lang="en-US" dirty="0"/>
          </a:p>
        </p:txBody>
      </p:sp>
    </p:spTree>
    <p:extLst>
      <p:ext uri="{BB962C8B-B14F-4D97-AF65-F5344CB8AC3E}">
        <p14:creationId xmlns:p14="http://schemas.microsoft.com/office/powerpoint/2010/main" val="3304398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996C9A0-A149-47F5-8975-E1F6D7E56FC9}" type="slidenum">
              <a:rPr lang="en-US" smtClean="0"/>
              <a:t>13</a:t>
            </a:fld>
            <a:endParaRPr lang="en-US" dirty="0"/>
          </a:p>
        </p:txBody>
      </p:sp>
    </p:spTree>
    <p:extLst>
      <p:ext uri="{BB962C8B-B14F-4D97-AF65-F5344CB8AC3E}">
        <p14:creationId xmlns:p14="http://schemas.microsoft.com/office/powerpoint/2010/main" val="734230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smtClean="0"/>
              <a:t>“We have chosen a calling that invites people who are worried and suffering to share their stories and allow us to help. If any work ought to give spiritual satisfaction to the workers, this is it. ‘Joy’ not ‘burnout’ out to rule the day.”  Dr. Don Berwick</a:t>
            </a:r>
          </a:p>
          <a:p>
            <a:endParaRPr lang="en-CA" dirty="0"/>
          </a:p>
        </p:txBody>
      </p:sp>
      <p:sp>
        <p:nvSpPr>
          <p:cNvPr id="4" name="Slide Number Placeholder 3"/>
          <p:cNvSpPr>
            <a:spLocks noGrp="1"/>
          </p:cNvSpPr>
          <p:nvPr>
            <p:ph type="sldNum" sz="quarter" idx="10"/>
          </p:nvPr>
        </p:nvSpPr>
        <p:spPr/>
        <p:txBody>
          <a:bodyPr/>
          <a:lstStyle/>
          <a:p>
            <a:fld id="{7996C9A0-A149-47F5-8975-E1F6D7E56FC9}" type="slidenum">
              <a:rPr lang="en-US" smtClean="0"/>
              <a:t>14</a:t>
            </a:fld>
            <a:endParaRPr lang="en-US" dirty="0"/>
          </a:p>
        </p:txBody>
      </p:sp>
    </p:spTree>
    <p:extLst>
      <p:ext uri="{BB962C8B-B14F-4D97-AF65-F5344CB8AC3E}">
        <p14:creationId xmlns:p14="http://schemas.microsoft.com/office/powerpoint/2010/main" val="2174096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996C9A0-A149-47F5-8975-E1F6D7E56FC9}" type="slidenum">
              <a:rPr lang="en-US" smtClean="0"/>
              <a:t>15</a:t>
            </a:fld>
            <a:endParaRPr lang="en-US" dirty="0"/>
          </a:p>
        </p:txBody>
      </p:sp>
    </p:spTree>
    <p:extLst>
      <p:ext uri="{BB962C8B-B14F-4D97-AF65-F5344CB8AC3E}">
        <p14:creationId xmlns:p14="http://schemas.microsoft.com/office/powerpoint/2010/main" val="2977291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996C9A0-A149-47F5-8975-E1F6D7E56FC9}" type="slidenum">
              <a:rPr lang="en-US" smtClean="0"/>
              <a:t>2</a:t>
            </a:fld>
            <a:endParaRPr lang="en-US" dirty="0"/>
          </a:p>
        </p:txBody>
      </p:sp>
    </p:spTree>
    <p:extLst>
      <p:ext uri="{BB962C8B-B14F-4D97-AF65-F5344CB8AC3E}">
        <p14:creationId xmlns:p14="http://schemas.microsoft.com/office/powerpoint/2010/main" val="2422351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996C9A0-A149-47F5-8975-E1F6D7E56FC9}" type="slidenum">
              <a:rPr lang="en-US" smtClean="0"/>
              <a:t>3</a:t>
            </a:fld>
            <a:endParaRPr lang="en-US" dirty="0"/>
          </a:p>
        </p:txBody>
      </p:sp>
    </p:spTree>
    <p:extLst>
      <p:ext uri="{BB962C8B-B14F-4D97-AF65-F5344CB8AC3E}">
        <p14:creationId xmlns:p14="http://schemas.microsoft.com/office/powerpoint/2010/main" val="2948195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996C9A0-A149-47F5-8975-E1F6D7E56FC9}" type="slidenum">
              <a:rPr lang="en-US" smtClean="0"/>
              <a:t>4</a:t>
            </a:fld>
            <a:endParaRPr lang="en-US" dirty="0"/>
          </a:p>
        </p:txBody>
      </p:sp>
    </p:spTree>
    <p:extLst>
      <p:ext uri="{BB962C8B-B14F-4D97-AF65-F5344CB8AC3E}">
        <p14:creationId xmlns:p14="http://schemas.microsoft.com/office/powerpoint/2010/main" val="3445176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996C9A0-A149-47F5-8975-E1F6D7E56FC9}" type="slidenum">
              <a:rPr lang="en-US" smtClean="0"/>
              <a:t>5</a:t>
            </a:fld>
            <a:endParaRPr lang="en-US" dirty="0"/>
          </a:p>
        </p:txBody>
      </p:sp>
    </p:spTree>
    <p:extLst>
      <p:ext uri="{BB962C8B-B14F-4D97-AF65-F5344CB8AC3E}">
        <p14:creationId xmlns:p14="http://schemas.microsoft.com/office/powerpoint/2010/main" val="3361567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996C9A0-A149-47F5-8975-E1F6D7E56FC9}" type="slidenum">
              <a:rPr lang="en-US" smtClean="0"/>
              <a:t>6</a:t>
            </a:fld>
            <a:endParaRPr lang="en-US" dirty="0"/>
          </a:p>
        </p:txBody>
      </p:sp>
    </p:spTree>
    <p:extLst>
      <p:ext uri="{BB962C8B-B14F-4D97-AF65-F5344CB8AC3E}">
        <p14:creationId xmlns:p14="http://schemas.microsoft.com/office/powerpoint/2010/main" val="2005562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996C9A0-A149-47F5-8975-E1F6D7E56FC9}" type="slidenum">
              <a:rPr lang="en-US" smtClean="0"/>
              <a:t>7</a:t>
            </a:fld>
            <a:endParaRPr lang="en-US" dirty="0"/>
          </a:p>
        </p:txBody>
      </p:sp>
    </p:spTree>
    <p:extLst>
      <p:ext uri="{BB962C8B-B14F-4D97-AF65-F5344CB8AC3E}">
        <p14:creationId xmlns:p14="http://schemas.microsoft.com/office/powerpoint/2010/main" val="3026861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996C9A0-A149-47F5-8975-E1F6D7E56FC9}" type="slidenum">
              <a:rPr lang="en-US" smtClean="0"/>
              <a:t>8</a:t>
            </a:fld>
            <a:endParaRPr lang="en-US" dirty="0"/>
          </a:p>
        </p:txBody>
      </p:sp>
    </p:spTree>
    <p:extLst>
      <p:ext uri="{BB962C8B-B14F-4D97-AF65-F5344CB8AC3E}">
        <p14:creationId xmlns:p14="http://schemas.microsoft.com/office/powerpoint/2010/main" val="1132482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996C9A0-A149-47F5-8975-E1F6D7E56FC9}" type="slidenum">
              <a:rPr lang="en-US" smtClean="0"/>
              <a:t>9</a:t>
            </a:fld>
            <a:endParaRPr lang="en-US" dirty="0"/>
          </a:p>
        </p:txBody>
      </p:sp>
    </p:spTree>
    <p:extLst>
      <p:ext uri="{BB962C8B-B14F-4D97-AF65-F5344CB8AC3E}">
        <p14:creationId xmlns:p14="http://schemas.microsoft.com/office/powerpoint/2010/main" val="1994678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E9E7CD-3FFA-4791-A179-645C44F03F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243C071-6ED8-4AA7-A4BE-5C90ECECFB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EA9865C-9A01-43CD-AC89-828731BF7EBD}"/>
              </a:ext>
            </a:extLst>
          </p:cNvPr>
          <p:cNvSpPr>
            <a:spLocks noGrp="1"/>
          </p:cNvSpPr>
          <p:nvPr>
            <p:ph type="dt" sz="half" idx="10"/>
          </p:nvPr>
        </p:nvSpPr>
        <p:spPr/>
        <p:txBody>
          <a:bodyPr/>
          <a:lstStyle/>
          <a:p>
            <a:fld id="{943F8F52-3430-42BB-962A-AA86285A0940}" type="datetimeFigureOut">
              <a:rPr lang="en-US" smtClean="0"/>
              <a:t>5/29/2018</a:t>
            </a:fld>
            <a:endParaRPr lang="en-US" dirty="0"/>
          </a:p>
        </p:txBody>
      </p:sp>
      <p:sp>
        <p:nvSpPr>
          <p:cNvPr id="5" name="Footer Placeholder 4">
            <a:extLst>
              <a:ext uri="{FF2B5EF4-FFF2-40B4-BE49-F238E27FC236}">
                <a16:creationId xmlns:a16="http://schemas.microsoft.com/office/drawing/2014/main" xmlns="" id="{ACD7E528-C2DD-4A2B-AB27-3B2FBF6ACE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3BD2799-65B8-4DCB-8E1D-F65B3BC6E869}"/>
              </a:ext>
            </a:extLst>
          </p:cNvPr>
          <p:cNvSpPr>
            <a:spLocks noGrp="1"/>
          </p:cNvSpPr>
          <p:nvPr>
            <p:ph type="sldNum" sz="quarter" idx="12"/>
          </p:nvPr>
        </p:nvSpPr>
        <p:spPr/>
        <p:txBody>
          <a:bodyPr/>
          <a:lstStyle/>
          <a:p>
            <a:fld id="{0A6784C6-F71E-4CF0-B8BF-5FE35F5034A2}" type="slidenum">
              <a:rPr lang="en-US" smtClean="0"/>
              <a:t>‹#›</a:t>
            </a:fld>
            <a:endParaRPr lang="en-US" dirty="0"/>
          </a:p>
        </p:txBody>
      </p:sp>
    </p:spTree>
    <p:extLst>
      <p:ext uri="{BB962C8B-B14F-4D97-AF65-F5344CB8AC3E}">
        <p14:creationId xmlns:p14="http://schemas.microsoft.com/office/powerpoint/2010/main" val="2618270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50A892-B3B1-466D-8AB5-EA0D29CF52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C55C6BF-D7AC-4E89-9DC7-F005B44FBFB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6BF75C9-0836-42F6-BA81-C2AF3D26B9E7}"/>
              </a:ext>
            </a:extLst>
          </p:cNvPr>
          <p:cNvSpPr>
            <a:spLocks noGrp="1"/>
          </p:cNvSpPr>
          <p:nvPr>
            <p:ph type="dt" sz="half" idx="10"/>
          </p:nvPr>
        </p:nvSpPr>
        <p:spPr/>
        <p:txBody>
          <a:bodyPr/>
          <a:lstStyle/>
          <a:p>
            <a:fld id="{943F8F52-3430-42BB-962A-AA86285A0940}" type="datetimeFigureOut">
              <a:rPr lang="en-US" smtClean="0"/>
              <a:t>5/29/2018</a:t>
            </a:fld>
            <a:endParaRPr lang="en-US" dirty="0"/>
          </a:p>
        </p:txBody>
      </p:sp>
      <p:sp>
        <p:nvSpPr>
          <p:cNvPr id="5" name="Footer Placeholder 4">
            <a:extLst>
              <a:ext uri="{FF2B5EF4-FFF2-40B4-BE49-F238E27FC236}">
                <a16:creationId xmlns:a16="http://schemas.microsoft.com/office/drawing/2014/main" xmlns="" id="{6F157683-D3DA-4B4E-A29F-21785BA23EF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78F9EC4-4457-4843-8603-5FE0659527D2}"/>
              </a:ext>
            </a:extLst>
          </p:cNvPr>
          <p:cNvSpPr>
            <a:spLocks noGrp="1"/>
          </p:cNvSpPr>
          <p:nvPr>
            <p:ph type="sldNum" sz="quarter" idx="12"/>
          </p:nvPr>
        </p:nvSpPr>
        <p:spPr/>
        <p:txBody>
          <a:bodyPr/>
          <a:lstStyle/>
          <a:p>
            <a:fld id="{0A6784C6-F71E-4CF0-B8BF-5FE35F5034A2}" type="slidenum">
              <a:rPr lang="en-US" smtClean="0"/>
              <a:t>‹#›</a:t>
            </a:fld>
            <a:endParaRPr lang="en-US" dirty="0"/>
          </a:p>
        </p:txBody>
      </p:sp>
    </p:spTree>
    <p:extLst>
      <p:ext uri="{BB962C8B-B14F-4D97-AF65-F5344CB8AC3E}">
        <p14:creationId xmlns:p14="http://schemas.microsoft.com/office/powerpoint/2010/main" val="3328807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485A9E1-3908-4076-B78A-E12067D9BA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257D55C-CF64-4362-B958-F148B8A1A9D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D0B9004-C148-4053-BB11-8C8D961C44F7}"/>
              </a:ext>
            </a:extLst>
          </p:cNvPr>
          <p:cNvSpPr>
            <a:spLocks noGrp="1"/>
          </p:cNvSpPr>
          <p:nvPr>
            <p:ph type="dt" sz="half" idx="10"/>
          </p:nvPr>
        </p:nvSpPr>
        <p:spPr/>
        <p:txBody>
          <a:bodyPr/>
          <a:lstStyle/>
          <a:p>
            <a:fld id="{943F8F52-3430-42BB-962A-AA86285A0940}" type="datetimeFigureOut">
              <a:rPr lang="en-US" smtClean="0"/>
              <a:t>5/29/2018</a:t>
            </a:fld>
            <a:endParaRPr lang="en-US" dirty="0"/>
          </a:p>
        </p:txBody>
      </p:sp>
      <p:sp>
        <p:nvSpPr>
          <p:cNvPr id="5" name="Footer Placeholder 4">
            <a:extLst>
              <a:ext uri="{FF2B5EF4-FFF2-40B4-BE49-F238E27FC236}">
                <a16:creationId xmlns:a16="http://schemas.microsoft.com/office/drawing/2014/main" xmlns="" id="{3FAC2D53-B580-4324-8EAD-C0C8EED8A1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CA60C729-F723-4074-BB13-EAEB46193A68}"/>
              </a:ext>
            </a:extLst>
          </p:cNvPr>
          <p:cNvSpPr>
            <a:spLocks noGrp="1"/>
          </p:cNvSpPr>
          <p:nvPr>
            <p:ph type="sldNum" sz="quarter" idx="12"/>
          </p:nvPr>
        </p:nvSpPr>
        <p:spPr/>
        <p:txBody>
          <a:bodyPr/>
          <a:lstStyle/>
          <a:p>
            <a:fld id="{0A6784C6-F71E-4CF0-B8BF-5FE35F5034A2}" type="slidenum">
              <a:rPr lang="en-US" smtClean="0"/>
              <a:t>‹#›</a:t>
            </a:fld>
            <a:endParaRPr lang="en-US" dirty="0"/>
          </a:p>
        </p:txBody>
      </p:sp>
    </p:spTree>
    <p:extLst>
      <p:ext uri="{BB962C8B-B14F-4D97-AF65-F5344CB8AC3E}">
        <p14:creationId xmlns:p14="http://schemas.microsoft.com/office/powerpoint/2010/main" val="70876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BA54BF-E044-4860-8987-43F4D4079B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B717A95-4D8F-4AA9-996C-7F9E1A555D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2AFD14C-5411-4510-8818-BD9D3F44B603}"/>
              </a:ext>
            </a:extLst>
          </p:cNvPr>
          <p:cNvSpPr>
            <a:spLocks noGrp="1"/>
          </p:cNvSpPr>
          <p:nvPr>
            <p:ph type="dt" sz="half" idx="10"/>
          </p:nvPr>
        </p:nvSpPr>
        <p:spPr/>
        <p:txBody>
          <a:bodyPr/>
          <a:lstStyle/>
          <a:p>
            <a:fld id="{943F8F52-3430-42BB-962A-AA86285A0940}" type="datetimeFigureOut">
              <a:rPr lang="en-US" smtClean="0"/>
              <a:t>5/29/2018</a:t>
            </a:fld>
            <a:endParaRPr lang="en-US" dirty="0"/>
          </a:p>
        </p:txBody>
      </p:sp>
      <p:sp>
        <p:nvSpPr>
          <p:cNvPr id="5" name="Footer Placeholder 4">
            <a:extLst>
              <a:ext uri="{FF2B5EF4-FFF2-40B4-BE49-F238E27FC236}">
                <a16:creationId xmlns:a16="http://schemas.microsoft.com/office/drawing/2014/main" xmlns="" id="{8B3A1289-79E4-460B-A6D6-FA45793659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DB2B13B-10A5-4F63-AE33-831922B22259}"/>
              </a:ext>
            </a:extLst>
          </p:cNvPr>
          <p:cNvSpPr>
            <a:spLocks noGrp="1"/>
          </p:cNvSpPr>
          <p:nvPr>
            <p:ph type="sldNum" sz="quarter" idx="12"/>
          </p:nvPr>
        </p:nvSpPr>
        <p:spPr/>
        <p:txBody>
          <a:bodyPr/>
          <a:lstStyle/>
          <a:p>
            <a:fld id="{0A6784C6-F71E-4CF0-B8BF-5FE35F5034A2}" type="slidenum">
              <a:rPr lang="en-US" smtClean="0"/>
              <a:t>‹#›</a:t>
            </a:fld>
            <a:endParaRPr lang="en-US" dirty="0"/>
          </a:p>
        </p:txBody>
      </p:sp>
    </p:spTree>
    <p:extLst>
      <p:ext uri="{BB962C8B-B14F-4D97-AF65-F5344CB8AC3E}">
        <p14:creationId xmlns:p14="http://schemas.microsoft.com/office/powerpoint/2010/main" val="215454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C5E138-045D-4A77-9F27-F1D4A8AEA1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547CDE0-A4D3-4CBB-BF6C-F87AD96E49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6088168-020C-4749-9542-7B357FAE35E9}"/>
              </a:ext>
            </a:extLst>
          </p:cNvPr>
          <p:cNvSpPr>
            <a:spLocks noGrp="1"/>
          </p:cNvSpPr>
          <p:nvPr>
            <p:ph type="dt" sz="half" idx="10"/>
          </p:nvPr>
        </p:nvSpPr>
        <p:spPr/>
        <p:txBody>
          <a:bodyPr/>
          <a:lstStyle/>
          <a:p>
            <a:fld id="{943F8F52-3430-42BB-962A-AA86285A0940}" type="datetimeFigureOut">
              <a:rPr lang="en-US" smtClean="0"/>
              <a:t>5/29/2018</a:t>
            </a:fld>
            <a:endParaRPr lang="en-US" dirty="0"/>
          </a:p>
        </p:txBody>
      </p:sp>
      <p:sp>
        <p:nvSpPr>
          <p:cNvPr id="5" name="Footer Placeholder 4">
            <a:extLst>
              <a:ext uri="{FF2B5EF4-FFF2-40B4-BE49-F238E27FC236}">
                <a16:creationId xmlns:a16="http://schemas.microsoft.com/office/drawing/2014/main" xmlns="" id="{15440DBB-9A7C-43A7-AA29-DFC059E789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314C0118-2FB1-4BC1-A180-F8A45F623434}"/>
              </a:ext>
            </a:extLst>
          </p:cNvPr>
          <p:cNvSpPr>
            <a:spLocks noGrp="1"/>
          </p:cNvSpPr>
          <p:nvPr>
            <p:ph type="sldNum" sz="quarter" idx="12"/>
          </p:nvPr>
        </p:nvSpPr>
        <p:spPr/>
        <p:txBody>
          <a:bodyPr/>
          <a:lstStyle/>
          <a:p>
            <a:fld id="{0A6784C6-F71E-4CF0-B8BF-5FE35F5034A2}" type="slidenum">
              <a:rPr lang="en-US" smtClean="0"/>
              <a:t>‹#›</a:t>
            </a:fld>
            <a:endParaRPr lang="en-US" dirty="0"/>
          </a:p>
        </p:txBody>
      </p:sp>
    </p:spTree>
    <p:extLst>
      <p:ext uri="{BB962C8B-B14F-4D97-AF65-F5344CB8AC3E}">
        <p14:creationId xmlns:p14="http://schemas.microsoft.com/office/powerpoint/2010/main" val="1630856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867D98-8378-43A6-81A1-A08FEAD79D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344F906-393D-44F2-9354-178556B0A13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432345F-3B21-4636-B74F-CB691B7FCA2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2AC4CD8-666C-4FEF-BF77-75321279B0A2}"/>
              </a:ext>
            </a:extLst>
          </p:cNvPr>
          <p:cNvSpPr>
            <a:spLocks noGrp="1"/>
          </p:cNvSpPr>
          <p:nvPr>
            <p:ph type="dt" sz="half" idx="10"/>
          </p:nvPr>
        </p:nvSpPr>
        <p:spPr/>
        <p:txBody>
          <a:bodyPr/>
          <a:lstStyle/>
          <a:p>
            <a:fld id="{943F8F52-3430-42BB-962A-AA86285A0940}" type="datetimeFigureOut">
              <a:rPr lang="en-US" smtClean="0"/>
              <a:t>5/29/2018</a:t>
            </a:fld>
            <a:endParaRPr lang="en-US" dirty="0"/>
          </a:p>
        </p:txBody>
      </p:sp>
      <p:sp>
        <p:nvSpPr>
          <p:cNvPr id="6" name="Footer Placeholder 5">
            <a:extLst>
              <a:ext uri="{FF2B5EF4-FFF2-40B4-BE49-F238E27FC236}">
                <a16:creationId xmlns:a16="http://schemas.microsoft.com/office/drawing/2014/main" xmlns="" id="{4BA711BF-B59A-41A3-9204-D50B313330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852DB984-F550-4004-B9C1-D46161E95D0E}"/>
              </a:ext>
            </a:extLst>
          </p:cNvPr>
          <p:cNvSpPr>
            <a:spLocks noGrp="1"/>
          </p:cNvSpPr>
          <p:nvPr>
            <p:ph type="sldNum" sz="quarter" idx="12"/>
          </p:nvPr>
        </p:nvSpPr>
        <p:spPr/>
        <p:txBody>
          <a:bodyPr/>
          <a:lstStyle/>
          <a:p>
            <a:fld id="{0A6784C6-F71E-4CF0-B8BF-5FE35F5034A2}" type="slidenum">
              <a:rPr lang="en-US" smtClean="0"/>
              <a:t>‹#›</a:t>
            </a:fld>
            <a:endParaRPr lang="en-US" dirty="0"/>
          </a:p>
        </p:txBody>
      </p:sp>
    </p:spTree>
    <p:extLst>
      <p:ext uri="{BB962C8B-B14F-4D97-AF65-F5344CB8AC3E}">
        <p14:creationId xmlns:p14="http://schemas.microsoft.com/office/powerpoint/2010/main" val="3769815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FE0545-1C80-4510-9280-0201D69883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EF921E5-488E-4D32-AD0E-2A6EFA898C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1FAD84EA-C91E-4DF6-9748-3242F14CD54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D89C811-9B22-44BA-B91F-528A2A1E88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8225E585-0D99-4B0C-A85C-13874E3160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964FAED-8BB5-473B-B301-0A3641383A01}"/>
              </a:ext>
            </a:extLst>
          </p:cNvPr>
          <p:cNvSpPr>
            <a:spLocks noGrp="1"/>
          </p:cNvSpPr>
          <p:nvPr>
            <p:ph type="dt" sz="half" idx="10"/>
          </p:nvPr>
        </p:nvSpPr>
        <p:spPr/>
        <p:txBody>
          <a:bodyPr/>
          <a:lstStyle/>
          <a:p>
            <a:fld id="{943F8F52-3430-42BB-962A-AA86285A0940}" type="datetimeFigureOut">
              <a:rPr lang="en-US" smtClean="0"/>
              <a:t>5/29/2018</a:t>
            </a:fld>
            <a:endParaRPr lang="en-US" dirty="0"/>
          </a:p>
        </p:txBody>
      </p:sp>
      <p:sp>
        <p:nvSpPr>
          <p:cNvPr id="8" name="Footer Placeholder 7">
            <a:extLst>
              <a:ext uri="{FF2B5EF4-FFF2-40B4-BE49-F238E27FC236}">
                <a16:creationId xmlns:a16="http://schemas.microsoft.com/office/drawing/2014/main" xmlns="" id="{766E1586-DD9B-4DE5-9678-96A6599CE41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D33CB43D-361A-4884-8CF5-B64E0A61CC28}"/>
              </a:ext>
            </a:extLst>
          </p:cNvPr>
          <p:cNvSpPr>
            <a:spLocks noGrp="1"/>
          </p:cNvSpPr>
          <p:nvPr>
            <p:ph type="sldNum" sz="quarter" idx="12"/>
          </p:nvPr>
        </p:nvSpPr>
        <p:spPr/>
        <p:txBody>
          <a:bodyPr/>
          <a:lstStyle/>
          <a:p>
            <a:fld id="{0A6784C6-F71E-4CF0-B8BF-5FE35F5034A2}" type="slidenum">
              <a:rPr lang="en-US" smtClean="0"/>
              <a:t>‹#›</a:t>
            </a:fld>
            <a:endParaRPr lang="en-US" dirty="0"/>
          </a:p>
        </p:txBody>
      </p:sp>
    </p:spTree>
    <p:extLst>
      <p:ext uri="{BB962C8B-B14F-4D97-AF65-F5344CB8AC3E}">
        <p14:creationId xmlns:p14="http://schemas.microsoft.com/office/powerpoint/2010/main" val="19708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01F01D-A713-4C5B-B7E1-A861724566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529EC82-76F4-438A-8627-6D03BF0FF5EF}"/>
              </a:ext>
            </a:extLst>
          </p:cNvPr>
          <p:cNvSpPr>
            <a:spLocks noGrp="1"/>
          </p:cNvSpPr>
          <p:nvPr>
            <p:ph type="dt" sz="half" idx="10"/>
          </p:nvPr>
        </p:nvSpPr>
        <p:spPr/>
        <p:txBody>
          <a:bodyPr/>
          <a:lstStyle/>
          <a:p>
            <a:fld id="{943F8F52-3430-42BB-962A-AA86285A0940}" type="datetimeFigureOut">
              <a:rPr lang="en-US" smtClean="0"/>
              <a:t>5/29/2018</a:t>
            </a:fld>
            <a:endParaRPr lang="en-US" dirty="0"/>
          </a:p>
        </p:txBody>
      </p:sp>
      <p:sp>
        <p:nvSpPr>
          <p:cNvPr id="4" name="Footer Placeholder 3">
            <a:extLst>
              <a:ext uri="{FF2B5EF4-FFF2-40B4-BE49-F238E27FC236}">
                <a16:creationId xmlns:a16="http://schemas.microsoft.com/office/drawing/2014/main" xmlns="" id="{769D0954-FF2E-4270-B342-5F2D5CA6EA9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A47A550C-49F8-4BF1-A0EB-DA35D63E1611}"/>
              </a:ext>
            </a:extLst>
          </p:cNvPr>
          <p:cNvSpPr>
            <a:spLocks noGrp="1"/>
          </p:cNvSpPr>
          <p:nvPr>
            <p:ph type="sldNum" sz="quarter" idx="12"/>
          </p:nvPr>
        </p:nvSpPr>
        <p:spPr/>
        <p:txBody>
          <a:bodyPr/>
          <a:lstStyle/>
          <a:p>
            <a:fld id="{0A6784C6-F71E-4CF0-B8BF-5FE35F5034A2}" type="slidenum">
              <a:rPr lang="en-US" smtClean="0"/>
              <a:t>‹#›</a:t>
            </a:fld>
            <a:endParaRPr lang="en-US" dirty="0"/>
          </a:p>
        </p:txBody>
      </p:sp>
    </p:spTree>
    <p:extLst>
      <p:ext uri="{BB962C8B-B14F-4D97-AF65-F5344CB8AC3E}">
        <p14:creationId xmlns:p14="http://schemas.microsoft.com/office/powerpoint/2010/main" val="664496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BB6B4CA-D0ED-495A-B613-1B2BB9BA65A4}"/>
              </a:ext>
            </a:extLst>
          </p:cNvPr>
          <p:cNvSpPr>
            <a:spLocks noGrp="1"/>
          </p:cNvSpPr>
          <p:nvPr>
            <p:ph type="dt" sz="half" idx="10"/>
          </p:nvPr>
        </p:nvSpPr>
        <p:spPr/>
        <p:txBody>
          <a:bodyPr/>
          <a:lstStyle/>
          <a:p>
            <a:fld id="{943F8F52-3430-42BB-962A-AA86285A0940}" type="datetimeFigureOut">
              <a:rPr lang="en-US" smtClean="0"/>
              <a:t>5/29/2018</a:t>
            </a:fld>
            <a:endParaRPr lang="en-US" dirty="0"/>
          </a:p>
        </p:txBody>
      </p:sp>
      <p:sp>
        <p:nvSpPr>
          <p:cNvPr id="3" name="Footer Placeholder 2">
            <a:extLst>
              <a:ext uri="{FF2B5EF4-FFF2-40B4-BE49-F238E27FC236}">
                <a16:creationId xmlns:a16="http://schemas.microsoft.com/office/drawing/2014/main" xmlns="" id="{657C9E91-1C59-4BF6-9F86-C2B215512A6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12516DF4-2FAA-45BA-9771-3A7547342500}"/>
              </a:ext>
            </a:extLst>
          </p:cNvPr>
          <p:cNvSpPr>
            <a:spLocks noGrp="1"/>
          </p:cNvSpPr>
          <p:nvPr>
            <p:ph type="sldNum" sz="quarter" idx="12"/>
          </p:nvPr>
        </p:nvSpPr>
        <p:spPr/>
        <p:txBody>
          <a:bodyPr/>
          <a:lstStyle/>
          <a:p>
            <a:fld id="{0A6784C6-F71E-4CF0-B8BF-5FE35F5034A2}" type="slidenum">
              <a:rPr lang="en-US" smtClean="0"/>
              <a:t>‹#›</a:t>
            </a:fld>
            <a:endParaRPr lang="en-US" dirty="0"/>
          </a:p>
        </p:txBody>
      </p:sp>
    </p:spTree>
    <p:extLst>
      <p:ext uri="{BB962C8B-B14F-4D97-AF65-F5344CB8AC3E}">
        <p14:creationId xmlns:p14="http://schemas.microsoft.com/office/powerpoint/2010/main" val="1736417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E96349-1981-4506-8A2F-A36F1EE1F9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3214798-B5E8-4A68-8178-329E2F00C8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6E955AD-A30B-4656-9AFA-6C9175DD8B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A2E0D6C-FC4A-454C-AC37-0D3F49C3CD40}"/>
              </a:ext>
            </a:extLst>
          </p:cNvPr>
          <p:cNvSpPr>
            <a:spLocks noGrp="1"/>
          </p:cNvSpPr>
          <p:nvPr>
            <p:ph type="dt" sz="half" idx="10"/>
          </p:nvPr>
        </p:nvSpPr>
        <p:spPr/>
        <p:txBody>
          <a:bodyPr/>
          <a:lstStyle/>
          <a:p>
            <a:fld id="{943F8F52-3430-42BB-962A-AA86285A0940}" type="datetimeFigureOut">
              <a:rPr lang="en-US" smtClean="0"/>
              <a:t>5/29/2018</a:t>
            </a:fld>
            <a:endParaRPr lang="en-US" dirty="0"/>
          </a:p>
        </p:txBody>
      </p:sp>
      <p:sp>
        <p:nvSpPr>
          <p:cNvPr id="6" name="Footer Placeholder 5">
            <a:extLst>
              <a:ext uri="{FF2B5EF4-FFF2-40B4-BE49-F238E27FC236}">
                <a16:creationId xmlns:a16="http://schemas.microsoft.com/office/drawing/2014/main" xmlns="" id="{D6500036-2BD3-4555-B904-DF47CE66B76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272E8295-6F95-46EA-942E-ADD9B2B8BED3}"/>
              </a:ext>
            </a:extLst>
          </p:cNvPr>
          <p:cNvSpPr>
            <a:spLocks noGrp="1"/>
          </p:cNvSpPr>
          <p:nvPr>
            <p:ph type="sldNum" sz="quarter" idx="12"/>
          </p:nvPr>
        </p:nvSpPr>
        <p:spPr/>
        <p:txBody>
          <a:bodyPr/>
          <a:lstStyle/>
          <a:p>
            <a:fld id="{0A6784C6-F71E-4CF0-B8BF-5FE35F5034A2}" type="slidenum">
              <a:rPr lang="en-US" smtClean="0"/>
              <a:t>‹#›</a:t>
            </a:fld>
            <a:endParaRPr lang="en-US" dirty="0"/>
          </a:p>
        </p:txBody>
      </p:sp>
    </p:spTree>
    <p:extLst>
      <p:ext uri="{BB962C8B-B14F-4D97-AF65-F5344CB8AC3E}">
        <p14:creationId xmlns:p14="http://schemas.microsoft.com/office/powerpoint/2010/main" val="1175994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16A386-1676-4B8E-9EDD-C34F137681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B0A6289-5F0C-4BED-92F2-82208C865C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20B029F7-8536-4FF9-B4AC-43E1AC6301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F841446-9632-45D3-B991-E024C58F5BB4}"/>
              </a:ext>
            </a:extLst>
          </p:cNvPr>
          <p:cNvSpPr>
            <a:spLocks noGrp="1"/>
          </p:cNvSpPr>
          <p:nvPr>
            <p:ph type="dt" sz="half" idx="10"/>
          </p:nvPr>
        </p:nvSpPr>
        <p:spPr/>
        <p:txBody>
          <a:bodyPr/>
          <a:lstStyle/>
          <a:p>
            <a:fld id="{943F8F52-3430-42BB-962A-AA86285A0940}" type="datetimeFigureOut">
              <a:rPr lang="en-US" smtClean="0"/>
              <a:t>5/29/2018</a:t>
            </a:fld>
            <a:endParaRPr lang="en-US" dirty="0"/>
          </a:p>
        </p:txBody>
      </p:sp>
      <p:sp>
        <p:nvSpPr>
          <p:cNvPr id="6" name="Footer Placeholder 5">
            <a:extLst>
              <a:ext uri="{FF2B5EF4-FFF2-40B4-BE49-F238E27FC236}">
                <a16:creationId xmlns:a16="http://schemas.microsoft.com/office/drawing/2014/main" xmlns="" id="{A78AC533-B945-4825-894C-BF6BB2D6311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A218FA9F-DA3C-47A9-AC12-17CED2888845}"/>
              </a:ext>
            </a:extLst>
          </p:cNvPr>
          <p:cNvSpPr>
            <a:spLocks noGrp="1"/>
          </p:cNvSpPr>
          <p:nvPr>
            <p:ph type="sldNum" sz="quarter" idx="12"/>
          </p:nvPr>
        </p:nvSpPr>
        <p:spPr/>
        <p:txBody>
          <a:bodyPr/>
          <a:lstStyle/>
          <a:p>
            <a:fld id="{0A6784C6-F71E-4CF0-B8BF-5FE35F5034A2}" type="slidenum">
              <a:rPr lang="en-US" smtClean="0"/>
              <a:t>‹#›</a:t>
            </a:fld>
            <a:endParaRPr lang="en-US" dirty="0"/>
          </a:p>
        </p:txBody>
      </p:sp>
    </p:spTree>
    <p:extLst>
      <p:ext uri="{BB962C8B-B14F-4D97-AF65-F5344CB8AC3E}">
        <p14:creationId xmlns:p14="http://schemas.microsoft.com/office/powerpoint/2010/main" val="1466029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9027563-94DF-41F9-9206-1ECFC97881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D74EDFD-3E56-40F3-9B27-9A8CE02A4F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AB6528-A80B-4EFC-B37F-9FD2853A8D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3F8F52-3430-42BB-962A-AA86285A0940}" type="datetimeFigureOut">
              <a:rPr lang="en-US" smtClean="0"/>
              <a:t>5/29/2018</a:t>
            </a:fld>
            <a:endParaRPr lang="en-US" dirty="0"/>
          </a:p>
        </p:txBody>
      </p:sp>
      <p:sp>
        <p:nvSpPr>
          <p:cNvPr id="5" name="Footer Placeholder 4">
            <a:extLst>
              <a:ext uri="{FF2B5EF4-FFF2-40B4-BE49-F238E27FC236}">
                <a16:creationId xmlns:a16="http://schemas.microsoft.com/office/drawing/2014/main" xmlns="" id="{32685BAE-4B79-44D7-BC41-9664EC3A81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C29FB1F1-39AF-4347-86F1-04DE79A56F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6784C6-F71E-4CF0-B8BF-5FE35F5034A2}" type="slidenum">
              <a:rPr lang="en-US" smtClean="0"/>
              <a:t>‹#›</a:t>
            </a:fld>
            <a:endParaRPr lang="en-US" dirty="0"/>
          </a:p>
        </p:txBody>
      </p:sp>
    </p:spTree>
    <p:extLst>
      <p:ext uri="{BB962C8B-B14F-4D97-AF65-F5344CB8AC3E}">
        <p14:creationId xmlns:p14="http://schemas.microsoft.com/office/powerpoint/2010/main" val="371760473"/>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deborah.prowse@gmail.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BCC55ACC-A2F6-403C-A3A4-D59B3734D4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xmlns="" id="{598EBA13-C937-430B-9523-439FE21096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xmlns="" id="{562B9258-873B-4B83-A53E-6694CAC7E6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414046" y="1796603"/>
            <a:ext cx="4333875" cy="4333875"/>
          </a:xfrm>
          <a:prstGeom prst="rect">
            <a:avLst/>
          </a:prstGeom>
        </p:spPr>
      </p:pic>
      <p:sp>
        <p:nvSpPr>
          <p:cNvPr id="2" name="Title 1">
            <a:extLst>
              <a:ext uri="{FF2B5EF4-FFF2-40B4-BE49-F238E27FC236}">
                <a16:creationId xmlns:a16="http://schemas.microsoft.com/office/drawing/2014/main" xmlns="" id="{028D321B-3EF9-448D-B75A-B72DB33BF631}"/>
              </a:ext>
            </a:extLst>
          </p:cNvPr>
          <p:cNvSpPr>
            <a:spLocks noGrp="1"/>
          </p:cNvSpPr>
          <p:nvPr>
            <p:ph type="ctrTitle"/>
          </p:nvPr>
        </p:nvSpPr>
        <p:spPr>
          <a:xfrm>
            <a:off x="537387" y="758437"/>
            <a:ext cx="4573475" cy="2076333"/>
          </a:xfrm>
        </p:spPr>
        <p:txBody>
          <a:bodyPr anchor="t">
            <a:normAutofit/>
          </a:bodyPr>
          <a:lstStyle/>
          <a:p>
            <a:pPr algn="l"/>
            <a:r>
              <a:rPr lang="en-US" sz="4400" b="1" dirty="0"/>
              <a:t>Patient Safety Advocacy:</a:t>
            </a:r>
            <a:br>
              <a:rPr lang="en-US" sz="4400" b="1" dirty="0"/>
            </a:br>
            <a:r>
              <a:rPr lang="en-US" sz="4400" b="1" dirty="0"/>
              <a:t>Safer Together</a:t>
            </a:r>
          </a:p>
        </p:txBody>
      </p:sp>
      <p:sp>
        <p:nvSpPr>
          <p:cNvPr id="3" name="Subtitle 2">
            <a:extLst>
              <a:ext uri="{FF2B5EF4-FFF2-40B4-BE49-F238E27FC236}">
                <a16:creationId xmlns:a16="http://schemas.microsoft.com/office/drawing/2014/main" xmlns="" id="{3B026FD2-5008-437E-9362-DA242E1036FE}"/>
              </a:ext>
            </a:extLst>
          </p:cNvPr>
          <p:cNvSpPr>
            <a:spLocks noGrp="1"/>
          </p:cNvSpPr>
          <p:nvPr>
            <p:ph type="subTitle" idx="1"/>
          </p:nvPr>
        </p:nvSpPr>
        <p:spPr>
          <a:xfrm>
            <a:off x="821409" y="4613578"/>
            <a:ext cx="4662678" cy="972180"/>
          </a:xfrm>
        </p:spPr>
        <p:txBody>
          <a:bodyPr anchor="b">
            <a:noAutofit/>
          </a:bodyPr>
          <a:lstStyle/>
          <a:p>
            <a:pPr algn="l"/>
            <a:r>
              <a:rPr lang="en-US" dirty="0"/>
              <a:t>Deborah E. Prowse, Q.C.</a:t>
            </a:r>
          </a:p>
          <a:p>
            <a:pPr algn="l"/>
            <a:r>
              <a:rPr lang="en-US" dirty="0"/>
              <a:t>Patients for Patients Safety Canada</a:t>
            </a:r>
          </a:p>
          <a:p>
            <a:pPr algn="l"/>
            <a:r>
              <a:rPr lang="en-US" dirty="0"/>
              <a:t>Alberta Health Advocate</a:t>
            </a:r>
          </a:p>
        </p:txBody>
      </p:sp>
    </p:spTree>
    <p:extLst>
      <p:ext uri="{BB962C8B-B14F-4D97-AF65-F5344CB8AC3E}">
        <p14:creationId xmlns:p14="http://schemas.microsoft.com/office/powerpoint/2010/main" val="206802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xmlns="" id="{6262F4E6-146C-4F54-9360-10B08E697DE1}"/>
              </a:ext>
            </a:extLst>
          </p:cNvPr>
          <p:cNvSpPr>
            <a:spLocks noGrp="1"/>
          </p:cNvSpPr>
          <p:nvPr>
            <p:ph idx="1"/>
          </p:nvPr>
        </p:nvSpPr>
        <p:spPr>
          <a:xfrm>
            <a:off x="1922106" y="401216"/>
            <a:ext cx="8108302" cy="6102221"/>
          </a:xfrm>
          <a:prstGeom prst="rect">
            <a:avLst/>
          </a:prstGeom>
          <a:blipFill>
            <a:blip r:embed="rId3" cstate="print"/>
            <a:stretch>
              <a:fillRect/>
            </a:stretch>
          </a:blipFill>
        </p:spPr>
        <p:txBody>
          <a:bodyPr wrap="square" lIns="0" tIns="0" rIns="0" bIns="0" rtlCol="0"/>
          <a:lstStyle/>
          <a:p>
            <a:endParaRPr lang="en-US" dirty="0"/>
          </a:p>
        </p:txBody>
      </p:sp>
    </p:spTree>
    <p:extLst>
      <p:ext uri="{BB962C8B-B14F-4D97-AF65-F5344CB8AC3E}">
        <p14:creationId xmlns:p14="http://schemas.microsoft.com/office/powerpoint/2010/main" val="3357501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7E85BD-1B6F-452F-8C2E-B5421FAF2A9D}"/>
              </a:ext>
            </a:extLst>
          </p:cNvPr>
          <p:cNvSpPr>
            <a:spLocks noGrp="1"/>
          </p:cNvSpPr>
          <p:nvPr>
            <p:ph type="title"/>
          </p:nvPr>
        </p:nvSpPr>
        <p:spPr/>
        <p:txBody>
          <a:bodyPr>
            <a:normAutofit/>
          </a:bodyPr>
          <a:lstStyle/>
          <a:p>
            <a:pPr algn="ctr"/>
            <a:r>
              <a:rPr lang="en-US" sz="3600" b="1" dirty="0"/>
              <a:t>What are the 3 critical conversations you can have?</a:t>
            </a:r>
          </a:p>
        </p:txBody>
      </p:sp>
      <p:sp>
        <p:nvSpPr>
          <p:cNvPr id="3" name="Content Placeholder 2">
            <a:extLst>
              <a:ext uri="{FF2B5EF4-FFF2-40B4-BE49-F238E27FC236}">
                <a16:creationId xmlns:a16="http://schemas.microsoft.com/office/drawing/2014/main" xmlns="" id="{E2BD45B1-BD6A-46A9-BC4B-4A31C7BD0AF2}"/>
              </a:ext>
            </a:extLst>
          </p:cNvPr>
          <p:cNvSpPr>
            <a:spLocks noGrp="1"/>
          </p:cNvSpPr>
          <p:nvPr>
            <p:ph idx="1"/>
          </p:nvPr>
        </p:nvSpPr>
        <p:spPr>
          <a:xfrm>
            <a:off x="-1482548" y="2073275"/>
            <a:ext cx="16579055" cy="4389464"/>
          </a:xfrm>
        </p:spPr>
        <p:txBody>
          <a:bodyPr/>
          <a:lstStyle/>
          <a:p>
            <a:pPr marL="0" indent="0">
              <a:buNone/>
            </a:pPr>
            <a:r>
              <a:rPr lang="en-US" dirty="0"/>
              <a:t> </a:t>
            </a:r>
          </a:p>
        </p:txBody>
      </p:sp>
      <p:pic>
        <p:nvPicPr>
          <p:cNvPr id="4098" name="Picture 2" descr="http://www.leanhealthcareexchange.com/wp-content/uploads/2013/02/Lean_Healthcare_ChangeRS.jpg">
            <a:extLst>
              <a:ext uri="{FF2B5EF4-FFF2-40B4-BE49-F238E27FC236}">
                <a16:creationId xmlns:a16="http://schemas.microsoft.com/office/drawing/2014/main" xmlns="" id="{99FFC0E0-182C-4C5A-BBE4-9D4BABF332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2351" y="1690688"/>
            <a:ext cx="6006904" cy="4694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047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D1B298-BBDA-4664-BC9F-C82BADBB086F}"/>
              </a:ext>
            </a:extLst>
          </p:cNvPr>
          <p:cNvSpPr>
            <a:spLocks noGrp="1"/>
          </p:cNvSpPr>
          <p:nvPr>
            <p:ph type="title"/>
          </p:nvPr>
        </p:nvSpPr>
        <p:spPr>
          <a:xfrm>
            <a:off x="912845" y="210813"/>
            <a:ext cx="10515600" cy="1325563"/>
          </a:xfrm>
        </p:spPr>
        <p:txBody>
          <a:bodyPr>
            <a:normAutofit/>
          </a:bodyPr>
          <a:lstStyle/>
          <a:p>
            <a:r>
              <a:rPr lang="en-US" sz="3600" b="1" dirty="0"/>
              <a:t>About hazards and risks so that we can build </a:t>
            </a:r>
            <a:r>
              <a:rPr lang="en-US" sz="3600" b="1" dirty="0" smtClean="0"/>
              <a:t>defenses</a:t>
            </a:r>
            <a:r>
              <a:rPr lang="en-US" sz="3600" b="1" dirty="0"/>
              <a:t/>
            </a:r>
            <a:br>
              <a:rPr lang="en-US" sz="3600" b="1" dirty="0"/>
            </a:br>
            <a:endParaRPr lang="en-US" sz="3600" b="1" dirty="0"/>
          </a:p>
        </p:txBody>
      </p:sp>
      <p:pic>
        <p:nvPicPr>
          <p:cNvPr id="1026" name="Picture 2" descr="https://stratog.rcog.org.uk/sites/default/files/Human%20factors/SwissCheese3.jpg">
            <a:extLst>
              <a:ext uri="{FF2B5EF4-FFF2-40B4-BE49-F238E27FC236}">
                <a16:creationId xmlns:a16="http://schemas.microsoft.com/office/drawing/2014/main" xmlns="" id="{CD85844B-AC3F-4979-918D-46973E92D39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24221" y="1395578"/>
            <a:ext cx="7582485" cy="4962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494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2F921F5-8AE3-46C0-9B6B-215DE056F75B}"/>
              </a:ext>
            </a:extLst>
          </p:cNvPr>
          <p:cNvSpPr/>
          <p:nvPr/>
        </p:nvSpPr>
        <p:spPr>
          <a:xfrm>
            <a:off x="838200" y="343565"/>
            <a:ext cx="10515600" cy="1200329"/>
          </a:xfrm>
          <a:prstGeom prst="rect">
            <a:avLst/>
          </a:prstGeom>
        </p:spPr>
        <p:txBody>
          <a:bodyPr wrap="square">
            <a:spAutoFit/>
          </a:bodyPr>
          <a:lstStyle/>
          <a:p>
            <a:pPr algn="ctr"/>
            <a:r>
              <a:rPr lang="en-US" sz="3600" b="1" dirty="0"/>
              <a:t>Engaging patients as partners in their care to avoid failure to rescue, etc.</a:t>
            </a:r>
          </a:p>
        </p:txBody>
      </p:sp>
      <p:pic>
        <p:nvPicPr>
          <p:cNvPr id="2050" name="Picture 2" descr="Image result for failure to rescue powerpoint">
            <a:extLst>
              <a:ext uri="{FF2B5EF4-FFF2-40B4-BE49-F238E27FC236}">
                <a16:creationId xmlns:a16="http://schemas.microsoft.com/office/drawing/2014/main" xmlns="" id="{AECA02A0-1999-4F5F-A0C3-95266B8CDAD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66915" y="1543894"/>
            <a:ext cx="5148775" cy="503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162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DB0D3F9-CD8D-4668-9157-24B928AB9B0D}"/>
              </a:ext>
            </a:extLst>
          </p:cNvPr>
          <p:cNvSpPr>
            <a:spLocks noGrp="1"/>
          </p:cNvSpPr>
          <p:nvPr>
            <p:ph idx="1"/>
          </p:nvPr>
        </p:nvSpPr>
        <p:spPr>
          <a:xfrm>
            <a:off x="838200" y="2172327"/>
            <a:ext cx="10515600" cy="3922694"/>
          </a:xfrm>
        </p:spPr>
        <p:txBody>
          <a:bodyPr>
            <a:normAutofit/>
          </a:bodyPr>
          <a:lstStyle/>
          <a:p>
            <a:pPr marL="0" indent="0">
              <a:buNone/>
            </a:pPr>
            <a:r>
              <a:rPr lang="en-US" sz="3200" dirty="0"/>
              <a:t>“</a:t>
            </a:r>
            <a:r>
              <a:rPr lang="en-US" sz="3200" i="1" dirty="0"/>
              <a:t>Resilience may not lie within the </a:t>
            </a:r>
            <a:endParaRPr lang="en-US" sz="3200" i="1" dirty="0" smtClean="0"/>
          </a:p>
          <a:p>
            <a:pPr marL="0" indent="0">
              <a:buNone/>
            </a:pPr>
            <a:r>
              <a:rPr lang="en-US" sz="3200" i="1" dirty="0" smtClean="0"/>
              <a:t>individuals</a:t>
            </a:r>
            <a:r>
              <a:rPr lang="en-US" sz="3200" i="1" dirty="0"/>
              <a:t>, but between the </a:t>
            </a:r>
          </a:p>
          <a:p>
            <a:pPr marL="0" indent="0">
              <a:buNone/>
            </a:pPr>
            <a:r>
              <a:rPr lang="en-US" sz="3200" i="1" dirty="0" smtClean="0"/>
              <a:t>individuals</a:t>
            </a:r>
            <a:r>
              <a:rPr lang="en-US" sz="3200" dirty="0"/>
              <a:t>.”  Dr. Matt Walton</a:t>
            </a:r>
          </a:p>
          <a:p>
            <a:pPr marL="0" indent="0">
              <a:buNone/>
            </a:pPr>
            <a:endParaRPr lang="en-US" sz="3200" dirty="0"/>
          </a:p>
          <a:p>
            <a:pPr marL="0" indent="0">
              <a:buNone/>
            </a:pPr>
            <a:endParaRPr lang="en-US" sz="1200" dirty="0" smtClean="0"/>
          </a:p>
          <a:p>
            <a:pPr marL="0" indent="0">
              <a:buNone/>
            </a:pPr>
            <a:r>
              <a:rPr lang="en-US" sz="3200" dirty="0" smtClean="0"/>
              <a:t>Patient </a:t>
            </a:r>
            <a:r>
              <a:rPr lang="en-US" sz="3200" dirty="0"/>
              <a:t>safety and Staff safety are related</a:t>
            </a:r>
            <a:r>
              <a:rPr lang="en-US" sz="3200" dirty="0" smtClean="0"/>
              <a:t>. We are safer together.</a:t>
            </a:r>
            <a:endParaRPr lang="en-US" sz="3200" dirty="0"/>
          </a:p>
          <a:p>
            <a:pPr marL="0" indent="0">
              <a:buNone/>
            </a:pPr>
            <a:endParaRPr lang="en-US" dirty="0"/>
          </a:p>
        </p:txBody>
      </p:sp>
      <p:sp>
        <p:nvSpPr>
          <p:cNvPr id="4" name="Rectangle 3">
            <a:extLst>
              <a:ext uri="{FF2B5EF4-FFF2-40B4-BE49-F238E27FC236}">
                <a16:creationId xmlns:a16="http://schemas.microsoft.com/office/drawing/2014/main" xmlns="" id="{2370872A-9FA9-44A4-A117-CBD4E3CCC61C}"/>
              </a:ext>
            </a:extLst>
          </p:cNvPr>
          <p:cNvSpPr/>
          <p:nvPr/>
        </p:nvSpPr>
        <p:spPr>
          <a:xfrm>
            <a:off x="838200" y="315277"/>
            <a:ext cx="10515600" cy="1200329"/>
          </a:xfrm>
          <a:prstGeom prst="rect">
            <a:avLst/>
          </a:prstGeom>
        </p:spPr>
        <p:txBody>
          <a:bodyPr wrap="square">
            <a:spAutoFit/>
          </a:bodyPr>
          <a:lstStyle/>
          <a:p>
            <a:r>
              <a:rPr lang="en-US" sz="3600" dirty="0"/>
              <a:t>With each other to make patient safety a priority and to provide support when the inevitable happens.</a:t>
            </a:r>
          </a:p>
        </p:txBody>
      </p:sp>
      <p:pic>
        <p:nvPicPr>
          <p:cNvPr id="3074" name="Picture 2" descr="Related image">
            <a:extLst>
              <a:ext uri="{FF2B5EF4-FFF2-40B4-BE49-F238E27FC236}">
                <a16:creationId xmlns:a16="http://schemas.microsoft.com/office/drawing/2014/main" xmlns="" id="{1E657870-28F2-463C-BB9E-50AA7C4AAA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2063" y="1707892"/>
            <a:ext cx="4417267" cy="2920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372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0973CA-CF6A-4073-B956-EE1054B6BC08}"/>
              </a:ext>
            </a:extLst>
          </p:cNvPr>
          <p:cNvSpPr>
            <a:spLocks noGrp="1"/>
          </p:cNvSpPr>
          <p:nvPr>
            <p:ph type="title"/>
          </p:nvPr>
        </p:nvSpPr>
        <p:spPr/>
        <p:txBody>
          <a:bodyPr/>
          <a:lstStyle/>
          <a:p>
            <a:r>
              <a:rPr lang="en-US" dirty="0" smtClean="0"/>
              <a:t/>
            </a:r>
            <a:br>
              <a:rPr lang="en-US" dirty="0" smtClean="0"/>
            </a:br>
            <a:r>
              <a:rPr lang="en-US" dirty="0" smtClean="0"/>
              <a:t>Thank </a:t>
            </a:r>
            <a:r>
              <a:rPr lang="en-US" dirty="0"/>
              <a:t>you!</a:t>
            </a:r>
          </a:p>
        </p:txBody>
      </p:sp>
      <p:sp>
        <p:nvSpPr>
          <p:cNvPr id="3" name="Content Placeholder 2">
            <a:extLst>
              <a:ext uri="{FF2B5EF4-FFF2-40B4-BE49-F238E27FC236}">
                <a16:creationId xmlns:a16="http://schemas.microsoft.com/office/drawing/2014/main" xmlns="" id="{DC50BDD3-9D62-49A7-8186-FBC3366B3F77}"/>
              </a:ext>
            </a:extLst>
          </p:cNvPr>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Deborah E. Prowse, Q.C.</a:t>
            </a:r>
          </a:p>
          <a:p>
            <a:pPr marL="0" indent="0">
              <a:buNone/>
            </a:pPr>
            <a:r>
              <a:rPr lang="en-US" dirty="0" smtClean="0">
                <a:hlinkClick r:id="rId3"/>
              </a:rPr>
              <a:t>deborah.prowse@gmail.com</a:t>
            </a:r>
            <a:endParaRPr lang="en-US" dirty="0" smtClean="0"/>
          </a:p>
          <a:p>
            <a:pPr marL="0" indent="0">
              <a:buNone/>
            </a:pPr>
            <a:r>
              <a:rPr lang="en-US" dirty="0" smtClean="0"/>
              <a:t>Telephone:  (403) 650-5561</a:t>
            </a:r>
            <a:endParaRPr lang="en-US" dirty="0"/>
          </a:p>
        </p:txBody>
      </p:sp>
      <p:pic>
        <p:nvPicPr>
          <p:cNvPr id="5" name="Picture 4" descr="A person posing for a picture&#10;&#10;Description generated with high confidence">
            <a:extLst>
              <a:ext uri="{FF2B5EF4-FFF2-40B4-BE49-F238E27FC236}">
                <a16:creationId xmlns:a16="http://schemas.microsoft.com/office/drawing/2014/main" xmlns="" id="{EA37A33B-F938-4CC2-B66B-3884C5F4AF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7730" y="1026367"/>
            <a:ext cx="6477931" cy="5169159"/>
          </a:xfrm>
          <a:prstGeom prst="rect">
            <a:avLst/>
          </a:prstGeom>
        </p:spPr>
      </p:pic>
    </p:spTree>
    <p:extLst>
      <p:ext uri="{BB962C8B-B14F-4D97-AF65-F5344CB8AC3E}">
        <p14:creationId xmlns:p14="http://schemas.microsoft.com/office/powerpoint/2010/main" val="2737798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xmlns="" id="{52AC6D7F-F068-4E11-BB06-F601D89BB9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xmlns="" id="{134C4287-4706-4495-8725-C352A8EF22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884057" y="643002"/>
            <a:ext cx="3796790" cy="3796790"/>
          </a:xfrm>
          <a:prstGeom prst="rect">
            <a:avLst/>
          </a:prstGeom>
        </p:spPr>
      </p:pic>
      <p:sp>
        <p:nvSpPr>
          <p:cNvPr id="2" name="Title 1">
            <a:extLst>
              <a:ext uri="{FF2B5EF4-FFF2-40B4-BE49-F238E27FC236}">
                <a16:creationId xmlns:a16="http://schemas.microsoft.com/office/drawing/2014/main" xmlns="" id="{C450CD01-384F-4B82-B197-3D350944807D}"/>
              </a:ext>
            </a:extLst>
          </p:cNvPr>
          <p:cNvSpPr>
            <a:spLocks noGrp="1"/>
          </p:cNvSpPr>
          <p:nvPr>
            <p:ph type="title"/>
          </p:nvPr>
        </p:nvSpPr>
        <p:spPr>
          <a:xfrm>
            <a:off x="762001" y="803325"/>
            <a:ext cx="5314536" cy="1325563"/>
          </a:xfrm>
        </p:spPr>
        <p:txBody>
          <a:bodyPr>
            <a:normAutofit/>
          </a:bodyPr>
          <a:lstStyle/>
          <a:p>
            <a:r>
              <a:rPr lang="en-US" b="1" dirty="0"/>
              <a:t>Patient Safety Matters</a:t>
            </a:r>
          </a:p>
        </p:txBody>
      </p:sp>
      <p:sp>
        <p:nvSpPr>
          <p:cNvPr id="3" name="Content Placeholder 2">
            <a:extLst>
              <a:ext uri="{FF2B5EF4-FFF2-40B4-BE49-F238E27FC236}">
                <a16:creationId xmlns:a16="http://schemas.microsoft.com/office/drawing/2014/main" xmlns="" id="{691CBED5-E217-41BF-B5B7-675515B895B2}"/>
              </a:ext>
            </a:extLst>
          </p:cNvPr>
          <p:cNvSpPr>
            <a:spLocks noGrp="1"/>
          </p:cNvSpPr>
          <p:nvPr>
            <p:ph idx="1"/>
          </p:nvPr>
        </p:nvSpPr>
        <p:spPr>
          <a:xfrm>
            <a:off x="762000" y="2279018"/>
            <a:ext cx="5988141" cy="3879186"/>
          </a:xfrm>
        </p:spPr>
        <p:txBody>
          <a:bodyPr anchor="t">
            <a:noAutofit/>
          </a:bodyPr>
          <a:lstStyle/>
          <a:p>
            <a:r>
              <a:rPr lang="en-US" sz="2400" dirty="0"/>
              <a:t>2004 in Calgary, 2 patients died unnecessarily from a single adverse </a:t>
            </a:r>
            <a:r>
              <a:rPr lang="en-US" sz="2400" dirty="0" smtClean="0"/>
              <a:t>event</a:t>
            </a:r>
          </a:p>
          <a:p>
            <a:endParaRPr lang="en-US" sz="1200" dirty="0"/>
          </a:p>
          <a:p>
            <a:r>
              <a:rPr lang="en-US" sz="2400" dirty="0" smtClean="0"/>
              <a:t>A </a:t>
            </a:r>
            <a:r>
              <a:rPr lang="en-US" sz="2400" dirty="0"/>
              <a:t>key contributor was a culture that did not support patient safety</a:t>
            </a:r>
          </a:p>
          <a:p>
            <a:pPr marL="0" indent="0">
              <a:buNone/>
            </a:pPr>
            <a:r>
              <a:rPr lang="en-US" sz="2400" dirty="0" smtClean="0"/>
              <a:t>    - Communication</a:t>
            </a:r>
            <a:endParaRPr lang="en-US" sz="2400" dirty="0"/>
          </a:p>
          <a:p>
            <a:pPr marL="0" indent="0">
              <a:buNone/>
            </a:pPr>
            <a:r>
              <a:rPr lang="en-US" sz="2400" dirty="0" smtClean="0"/>
              <a:t>    - Lack </a:t>
            </a:r>
            <a:r>
              <a:rPr lang="en-US" sz="2400" dirty="0"/>
              <a:t>of priority</a:t>
            </a:r>
          </a:p>
          <a:p>
            <a:pPr marL="0" indent="0">
              <a:buNone/>
            </a:pPr>
            <a:r>
              <a:rPr lang="en-US" sz="2400" dirty="0" smtClean="0"/>
              <a:t>    - Complacency </a:t>
            </a:r>
            <a:r>
              <a:rPr lang="en-US" sz="2400" dirty="0"/>
              <a:t>about safety</a:t>
            </a:r>
          </a:p>
        </p:txBody>
      </p:sp>
    </p:spTree>
    <p:extLst>
      <p:ext uri="{BB962C8B-B14F-4D97-AF65-F5344CB8AC3E}">
        <p14:creationId xmlns:p14="http://schemas.microsoft.com/office/powerpoint/2010/main" val="2348760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xmlns="" id="{B547373F-AF2E-4907-B442-9F902B387F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F5E48AF2-EC89-4241-8FD7-E6C29F9F8B64}"/>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b="1" dirty="0" smtClean="0">
                <a:solidFill>
                  <a:schemeClr val="bg1"/>
                </a:solidFill>
              </a:rPr>
              <a:t>What was the Patient Safety awareness?</a:t>
            </a:r>
            <a:endParaRPr lang="en-US" sz="3600" b="1" dirty="0">
              <a:solidFill>
                <a:schemeClr val="bg1"/>
              </a:solidFill>
            </a:endParaRPr>
          </a:p>
        </p:txBody>
      </p:sp>
      <p:sp>
        <p:nvSpPr>
          <p:cNvPr id="3" name="Rectangle 2"/>
          <p:cNvSpPr/>
          <p:nvPr/>
        </p:nvSpPr>
        <p:spPr>
          <a:xfrm>
            <a:off x="4581331" y="349240"/>
            <a:ext cx="6979297" cy="6186309"/>
          </a:xfrm>
          <a:prstGeom prst="rect">
            <a:avLst/>
          </a:prstGeom>
        </p:spPr>
        <p:txBody>
          <a:bodyPr wrap="square">
            <a:spAutoFit/>
          </a:bodyPr>
          <a:lstStyle/>
          <a:p>
            <a:r>
              <a:rPr lang="en-US" sz="2400" b="1" dirty="0"/>
              <a:t>To Err is Human was a report released in the </a:t>
            </a:r>
            <a:r>
              <a:rPr lang="en-US" sz="2400" b="1" dirty="0" smtClean="0"/>
              <a:t>U.S</a:t>
            </a:r>
            <a:r>
              <a:rPr lang="en-US" sz="2400" b="1" dirty="0"/>
              <a:t>. </a:t>
            </a:r>
            <a:r>
              <a:rPr lang="en-US" sz="2400" b="1" dirty="0" smtClean="0"/>
              <a:t>      in 1995</a:t>
            </a:r>
          </a:p>
          <a:p>
            <a:pPr marL="285750" indent="-285750">
              <a:buFont typeface="Arial" panose="020B0604020202020204" pitchFamily="34" charset="0"/>
              <a:buChar char="•"/>
            </a:pPr>
            <a:endParaRPr lang="en-US" sz="1200" b="1" dirty="0" smtClean="0"/>
          </a:p>
          <a:p>
            <a:pPr marL="342900" indent="-342900">
              <a:buFont typeface="Calibri" panose="020F0502020204030204" pitchFamily="34" charset="0"/>
              <a:buChar char="–"/>
            </a:pPr>
            <a:r>
              <a:rPr lang="en-US" sz="2400" dirty="0" smtClean="0"/>
              <a:t>Recognized </a:t>
            </a:r>
            <a:r>
              <a:rPr lang="en-US" sz="2400" dirty="0"/>
              <a:t>that both individual dedication and collective contributions of those who give their all to improve and save lives of patient in our healthcare institutions</a:t>
            </a:r>
          </a:p>
          <a:p>
            <a:pPr lvl="1"/>
            <a:endParaRPr lang="en-US" sz="2400" dirty="0"/>
          </a:p>
          <a:p>
            <a:r>
              <a:rPr lang="en-US" sz="2400" b="1" dirty="0"/>
              <a:t>Baker Norton study was released in Canada in </a:t>
            </a:r>
            <a:r>
              <a:rPr lang="en-US" sz="2400" b="1" dirty="0" smtClean="0"/>
              <a:t>2004</a:t>
            </a:r>
          </a:p>
          <a:p>
            <a:endParaRPr lang="en-US" sz="2400" dirty="0"/>
          </a:p>
          <a:p>
            <a:pPr marL="342900" indent="-342900">
              <a:buFont typeface="Calibri" panose="020F0502020204030204" pitchFamily="34" charset="0"/>
              <a:buChar char="–"/>
            </a:pPr>
            <a:r>
              <a:rPr lang="en-US" sz="2400" dirty="0"/>
              <a:t>Revealed thousands of patients are brought to harm in the course of their healing because of fundamental problems n the individual and collective behavior of caring </a:t>
            </a:r>
            <a:r>
              <a:rPr lang="en-US" sz="2400" dirty="0" smtClean="0"/>
              <a:t>professionals</a:t>
            </a:r>
          </a:p>
          <a:p>
            <a:pPr marL="342900" indent="-342900">
              <a:buFont typeface="Calibri" panose="020F0502020204030204" pitchFamily="34" charset="0"/>
              <a:buChar char="–"/>
            </a:pPr>
            <a:endParaRPr lang="en-US" sz="2400" dirty="0"/>
          </a:p>
          <a:p>
            <a:pPr marL="342900" indent="-342900">
              <a:buFont typeface="Calibri" panose="020F0502020204030204" pitchFamily="34" charset="0"/>
              <a:buChar char="–"/>
            </a:pPr>
            <a:r>
              <a:rPr lang="en-US" sz="2400" dirty="0" smtClean="0"/>
              <a:t>Shift </a:t>
            </a:r>
            <a:r>
              <a:rPr lang="en-US" sz="2400" dirty="0"/>
              <a:t>from culture of blame to culture of patient safety</a:t>
            </a:r>
          </a:p>
        </p:txBody>
      </p:sp>
    </p:spTree>
    <p:extLst>
      <p:ext uri="{BB962C8B-B14F-4D97-AF65-F5344CB8AC3E}">
        <p14:creationId xmlns:p14="http://schemas.microsoft.com/office/powerpoint/2010/main" val="1375416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xmlns="" id="{B547373F-AF2E-4907-B442-9F902B387F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F5E48AF2-EC89-4241-8FD7-E6C29F9F8B64}"/>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b="1" dirty="0">
                <a:solidFill>
                  <a:schemeClr val="bg1"/>
                </a:solidFill>
              </a:rPr>
              <a:t>Let’s talk</a:t>
            </a:r>
          </a:p>
        </p:txBody>
      </p:sp>
      <p:sp>
        <p:nvSpPr>
          <p:cNvPr id="4" name="TextBox 3">
            <a:extLst>
              <a:ext uri="{FF2B5EF4-FFF2-40B4-BE49-F238E27FC236}">
                <a16:creationId xmlns:a16="http://schemas.microsoft.com/office/drawing/2014/main" xmlns="" id="{5498DC61-ED8D-418E-9868-156E238262D6}"/>
              </a:ext>
            </a:extLst>
          </p:cNvPr>
          <p:cNvSpPr txBox="1"/>
          <p:nvPr/>
        </p:nvSpPr>
        <p:spPr>
          <a:xfrm flipH="1">
            <a:off x="4670359" y="250636"/>
            <a:ext cx="6638486" cy="6401753"/>
          </a:xfrm>
          <a:prstGeom prst="rect">
            <a:avLst/>
          </a:prstGeom>
          <a:noFill/>
        </p:spPr>
        <p:txBody>
          <a:bodyPr wrap="square" rtlCol="0">
            <a:spAutoFit/>
          </a:bodyPr>
          <a:lstStyle/>
          <a:p>
            <a:r>
              <a:rPr lang="en-US" sz="2400" dirty="0"/>
              <a:t>Contributors to adverse events are known and even talked about but not reported.</a:t>
            </a:r>
          </a:p>
          <a:p>
            <a:pPr marL="342900" indent="-342900">
              <a:spcBef>
                <a:spcPts val="1200"/>
              </a:spcBef>
              <a:buFont typeface="Arial" panose="020B0604020202020204" pitchFamily="34" charset="0"/>
              <a:buChar char="•"/>
            </a:pPr>
            <a:r>
              <a:rPr lang="en-US" sz="2400" dirty="0" smtClean="0"/>
              <a:t>Someone </a:t>
            </a:r>
            <a:r>
              <a:rPr lang="en-US" sz="2400" dirty="0"/>
              <a:t>who cuts corners</a:t>
            </a:r>
          </a:p>
          <a:p>
            <a:pPr marL="342900" indent="-342900">
              <a:spcBef>
                <a:spcPts val="1200"/>
              </a:spcBef>
              <a:buFont typeface="Arial" panose="020B0604020202020204" pitchFamily="34" charset="0"/>
              <a:buChar char="•"/>
            </a:pPr>
            <a:r>
              <a:rPr lang="en-US" sz="2400" dirty="0"/>
              <a:t>Someone who makes mistakes</a:t>
            </a:r>
          </a:p>
          <a:p>
            <a:pPr marL="342900" indent="-342900">
              <a:spcBef>
                <a:spcPts val="1200"/>
              </a:spcBef>
              <a:buFont typeface="Arial" panose="020B0604020202020204" pitchFamily="34" charset="0"/>
              <a:buChar char="•"/>
            </a:pPr>
            <a:r>
              <a:rPr lang="en-US" sz="2400" dirty="0"/>
              <a:t>Hazards</a:t>
            </a:r>
          </a:p>
          <a:p>
            <a:pPr marL="342900" indent="-342900">
              <a:spcBef>
                <a:spcPts val="1200"/>
              </a:spcBef>
              <a:buFont typeface="Arial" panose="020B0604020202020204" pitchFamily="34" charset="0"/>
              <a:buChar char="•"/>
            </a:pPr>
            <a:r>
              <a:rPr lang="en-US" sz="2400" dirty="0"/>
              <a:t>Someone who is a bully</a:t>
            </a:r>
          </a:p>
          <a:p>
            <a:pPr marL="342900" indent="-342900">
              <a:spcBef>
                <a:spcPts val="1200"/>
              </a:spcBef>
              <a:buFont typeface="Arial" panose="020B0604020202020204" pitchFamily="34" charset="0"/>
              <a:buChar char="•"/>
            </a:pPr>
            <a:r>
              <a:rPr lang="en-US" sz="2400" dirty="0"/>
              <a:t>Someone who is incompetent</a:t>
            </a:r>
          </a:p>
          <a:p>
            <a:endParaRPr lang="en-US" sz="2400" dirty="0"/>
          </a:p>
          <a:p>
            <a:r>
              <a:rPr lang="en-US" sz="2400" dirty="0"/>
              <a:t>This contributes to</a:t>
            </a:r>
          </a:p>
          <a:p>
            <a:pPr marL="342900" indent="-342900">
              <a:lnSpc>
                <a:spcPct val="150000"/>
              </a:lnSpc>
              <a:buFont typeface="Arial" panose="020B0604020202020204" pitchFamily="34" charset="0"/>
              <a:buChar char="•"/>
            </a:pPr>
            <a:r>
              <a:rPr lang="en-US" sz="2400" dirty="0" smtClean="0"/>
              <a:t>Avoidable </a:t>
            </a:r>
            <a:r>
              <a:rPr lang="en-US" sz="2400" dirty="0"/>
              <a:t>errors</a:t>
            </a:r>
          </a:p>
          <a:p>
            <a:pPr marL="342900" indent="-342900">
              <a:lnSpc>
                <a:spcPct val="150000"/>
              </a:lnSpc>
              <a:buFont typeface="Arial" panose="020B0604020202020204" pitchFamily="34" charset="0"/>
              <a:buChar char="•"/>
            </a:pPr>
            <a:r>
              <a:rPr lang="en-US" sz="2400" dirty="0" smtClean="0"/>
              <a:t>Moral </a:t>
            </a:r>
            <a:r>
              <a:rPr lang="en-US" sz="2400" dirty="0"/>
              <a:t>and ethical distress</a:t>
            </a:r>
          </a:p>
          <a:p>
            <a:pPr marL="342900" indent="-342900">
              <a:lnSpc>
                <a:spcPct val="150000"/>
              </a:lnSpc>
              <a:buFont typeface="Arial" panose="020B0604020202020204" pitchFamily="34" charset="0"/>
              <a:buChar char="•"/>
            </a:pPr>
            <a:r>
              <a:rPr lang="en-US" sz="2400" dirty="0" smtClean="0"/>
              <a:t>Burnout </a:t>
            </a:r>
            <a:r>
              <a:rPr lang="en-US" sz="2400" dirty="0"/>
              <a:t>and decreased morale</a:t>
            </a:r>
          </a:p>
          <a:p>
            <a:pPr marL="342900" indent="-342900">
              <a:lnSpc>
                <a:spcPct val="150000"/>
              </a:lnSpc>
              <a:buFont typeface="Arial" panose="020B0604020202020204" pitchFamily="34" charset="0"/>
              <a:buChar char="•"/>
            </a:pPr>
            <a:r>
              <a:rPr lang="en-US" sz="2400" dirty="0" smtClean="0"/>
              <a:t>Reduced </a:t>
            </a:r>
            <a:r>
              <a:rPr lang="en-US" sz="2400" dirty="0"/>
              <a:t>productivity</a:t>
            </a:r>
          </a:p>
        </p:txBody>
      </p:sp>
    </p:spTree>
    <p:extLst>
      <p:ext uri="{BB962C8B-B14F-4D97-AF65-F5344CB8AC3E}">
        <p14:creationId xmlns:p14="http://schemas.microsoft.com/office/powerpoint/2010/main" val="3086236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xmlns="" id="{B547373F-AF2E-4907-B442-9F902B387F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D4749327-7C90-436A-A03D-848EA71FC99B}"/>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b="1" dirty="0">
                <a:solidFill>
                  <a:schemeClr val="bg1"/>
                </a:solidFill>
              </a:rPr>
              <a:t>Patient Safety in your world</a:t>
            </a:r>
          </a:p>
        </p:txBody>
      </p:sp>
      <p:sp>
        <p:nvSpPr>
          <p:cNvPr id="4" name="TextBox 3">
            <a:extLst>
              <a:ext uri="{FF2B5EF4-FFF2-40B4-BE49-F238E27FC236}">
                <a16:creationId xmlns:a16="http://schemas.microsoft.com/office/drawing/2014/main" xmlns="" id="{F893D077-2E3C-48CC-8922-65CABDDFAB47}"/>
              </a:ext>
            </a:extLst>
          </p:cNvPr>
          <p:cNvSpPr txBox="1"/>
          <p:nvPr/>
        </p:nvSpPr>
        <p:spPr>
          <a:xfrm>
            <a:off x="4889112" y="579358"/>
            <a:ext cx="6028592" cy="6278642"/>
          </a:xfrm>
          <a:prstGeom prst="rect">
            <a:avLst/>
          </a:prstGeom>
          <a:noFill/>
        </p:spPr>
        <p:txBody>
          <a:bodyPr wrap="square" rtlCol="0">
            <a:spAutoFit/>
          </a:bodyPr>
          <a:lstStyle/>
          <a:p>
            <a:r>
              <a:rPr lang="en-US" sz="2400" dirty="0"/>
              <a:t>Communication is critical to patient safety.</a:t>
            </a:r>
          </a:p>
          <a:p>
            <a:endParaRPr lang="en-US" sz="2400" dirty="0"/>
          </a:p>
          <a:p>
            <a:r>
              <a:rPr lang="en-US" sz="2400" dirty="0"/>
              <a:t>It is a top contributor to sentinel events. Some studies show more than 60% of medical errors are caused by mistakes in interpersonal communication.</a:t>
            </a:r>
          </a:p>
          <a:p>
            <a:endParaRPr lang="en-US" sz="2400" dirty="0"/>
          </a:p>
          <a:p>
            <a:r>
              <a:rPr lang="en-US" sz="2400" dirty="0"/>
              <a:t>We know it factors into processes of clinical care relative to preassessments, informed consents and operating room teamwork.</a:t>
            </a:r>
          </a:p>
          <a:p>
            <a:endParaRPr lang="en-US" sz="2400" dirty="0"/>
          </a:p>
          <a:p>
            <a:r>
              <a:rPr lang="en-US" sz="2400" dirty="0"/>
              <a:t>Significant initiatives have been introduced to address workforce issues, hours of work, care bundles, checklists, simulation and teamwork training, etc.</a:t>
            </a:r>
          </a:p>
          <a:p>
            <a:endParaRPr lang="en-US" sz="2400" dirty="0"/>
          </a:p>
          <a:p>
            <a:endParaRPr lang="en-US" dirty="0"/>
          </a:p>
        </p:txBody>
      </p:sp>
    </p:spTree>
    <p:extLst>
      <p:ext uri="{BB962C8B-B14F-4D97-AF65-F5344CB8AC3E}">
        <p14:creationId xmlns:p14="http://schemas.microsoft.com/office/powerpoint/2010/main" val="3380817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xmlns="" id="{66B332A4-D438-4773-A77F-5ED49A448D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Shape 8">
            <a:extLst>
              <a:ext uri="{FF2B5EF4-FFF2-40B4-BE49-F238E27FC236}">
                <a16:creationId xmlns:a16="http://schemas.microsoft.com/office/drawing/2014/main" xmlns="" id="{DF9AD32D-FF05-44F4-BD4D-9CEE89B71E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xmlns="" id="{7932CCFF-975E-4045-84FE-0965346BF02B}"/>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b="1" dirty="0">
                <a:solidFill>
                  <a:schemeClr val="bg1">
                    <a:lumMod val="95000"/>
                    <a:lumOff val="5000"/>
                  </a:schemeClr>
                </a:solidFill>
              </a:rPr>
              <a:t>Why is this important to me?</a:t>
            </a:r>
          </a:p>
        </p:txBody>
      </p:sp>
    </p:spTree>
    <p:extLst>
      <p:ext uri="{BB962C8B-B14F-4D97-AF65-F5344CB8AC3E}">
        <p14:creationId xmlns:p14="http://schemas.microsoft.com/office/powerpoint/2010/main" val="2503406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text on a whiteboard&#10;&#10;Description generated with very high confidence">
            <a:extLst>
              <a:ext uri="{FF2B5EF4-FFF2-40B4-BE49-F238E27FC236}">
                <a16:creationId xmlns:a16="http://schemas.microsoft.com/office/drawing/2014/main" xmlns="" id="{90C6E5E2-5FB6-4631-850D-B8523B0873B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37927" y="586290"/>
            <a:ext cx="7837714" cy="5878286"/>
          </a:xfrm>
        </p:spPr>
      </p:pic>
    </p:spTree>
    <p:extLst>
      <p:ext uri="{BB962C8B-B14F-4D97-AF65-F5344CB8AC3E}">
        <p14:creationId xmlns:p14="http://schemas.microsoft.com/office/powerpoint/2010/main" val="802381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xmlns="" id="{254CECEB-0281-4091-9507-E69C14D7B2E6}"/>
              </a:ext>
            </a:extLst>
          </p:cNvPr>
          <p:cNvGrpSpPr>
            <a:grpSpLocks/>
          </p:cNvGrpSpPr>
          <p:nvPr/>
        </p:nvGrpSpPr>
        <p:grpSpPr bwMode="auto">
          <a:xfrm>
            <a:off x="196950" y="573258"/>
            <a:ext cx="11156850" cy="5711483"/>
            <a:chOff x="0" y="1584"/>
            <a:chExt cx="5760" cy="2783"/>
          </a:xfrm>
        </p:grpSpPr>
        <p:pic>
          <p:nvPicPr>
            <p:cNvPr id="5" name="Picture 3" descr="Calg Herald day 1 FP">
              <a:extLst>
                <a:ext uri="{FF2B5EF4-FFF2-40B4-BE49-F238E27FC236}">
                  <a16:creationId xmlns:a16="http://schemas.microsoft.com/office/drawing/2014/main" xmlns="" id="{B555EB9C-8F99-4E37-84AD-7A2BEE4BC5B9}"/>
                </a:ext>
              </a:extLst>
            </p:cNvPr>
            <p:cNvPicPr>
              <a:picLocks noChangeAspect="1" noChangeArrowheads="1"/>
            </p:cNvPicPr>
            <p:nvPr/>
          </p:nvPicPr>
          <p:blipFill>
            <a:blip r:embed="rId3"/>
            <a:srcRect t="28889" b="48889"/>
            <a:stretch>
              <a:fillRect/>
            </a:stretch>
          </p:blipFill>
          <p:spPr bwMode="auto">
            <a:xfrm>
              <a:off x="0" y="1584"/>
              <a:ext cx="5760" cy="816"/>
            </a:xfrm>
            <a:prstGeom prst="rect">
              <a:avLst/>
            </a:prstGeom>
            <a:noFill/>
            <a:ln w="9525">
              <a:noFill/>
              <a:miter lim="800000"/>
              <a:headEnd/>
              <a:tailEnd/>
            </a:ln>
          </p:spPr>
        </p:pic>
        <p:pic>
          <p:nvPicPr>
            <p:cNvPr id="6" name="Picture 4" descr="Calg Herald day 1 FP">
              <a:extLst>
                <a:ext uri="{FF2B5EF4-FFF2-40B4-BE49-F238E27FC236}">
                  <a16:creationId xmlns:a16="http://schemas.microsoft.com/office/drawing/2014/main" xmlns="" id="{EE04BB82-A7DE-4DF0-9C9B-46BA4E2BD3E4}"/>
                </a:ext>
              </a:extLst>
            </p:cNvPr>
            <p:cNvPicPr>
              <a:picLocks noChangeAspect="1" noChangeArrowheads="1"/>
            </p:cNvPicPr>
            <p:nvPr/>
          </p:nvPicPr>
          <p:blipFill>
            <a:blip r:embed="rId3">
              <a:lum bright="-12000" contrast="20000"/>
            </a:blip>
            <a:srcRect l="16658" t="50026"/>
            <a:stretch>
              <a:fillRect/>
            </a:stretch>
          </p:blipFill>
          <p:spPr bwMode="auto">
            <a:xfrm>
              <a:off x="959" y="2400"/>
              <a:ext cx="4801" cy="1967"/>
            </a:xfrm>
            <a:prstGeom prst="rect">
              <a:avLst/>
            </a:prstGeom>
            <a:noFill/>
            <a:ln w="9525">
              <a:noFill/>
              <a:miter lim="800000"/>
              <a:headEnd/>
              <a:tailEnd/>
            </a:ln>
          </p:spPr>
        </p:pic>
      </p:grpSp>
    </p:spTree>
    <p:extLst>
      <p:ext uri="{BB962C8B-B14F-4D97-AF65-F5344CB8AC3E}">
        <p14:creationId xmlns:p14="http://schemas.microsoft.com/office/powerpoint/2010/main" val="3161611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xmlns="" id="{B547373F-AF2E-4907-B442-9F902B387F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D4749327-7C90-436A-A03D-848EA71FC99B}"/>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b="1" dirty="0" smtClean="0">
                <a:solidFill>
                  <a:schemeClr val="bg1"/>
                </a:solidFill>
              </a:rPr>
              <a:t>So, what did we learn?</a:t>
            </a:r>
            <a:endParaRPr lang="en-US" sz="3600" b="1" dirty="0">
              <a:solidFill>
                <a:schemeClr val="bg1"/>
              </a:solidFill>
            </a:endParaRPr>
          </a:p>
        </p:txBody>
      </p:sp>
      <p:sp>
        <p:nvSpPr>
          <p:cNvPr id="4" name="TextBox 3">
            <a:extLst>
              <a:ext uri="{FF2B5EF4-FFF2-40B4-BE49-F238E27FC236}">
                <a16:creationId xmlns:a16="http://schemas.microsoft.com/office/drawing/2014/main" xmlns="" id="{F893D077-2E3C-48CC-8922-65CABDDFAB47}"/>
              </a:ext>
            </a:extLst>
          </p:cNvPr>
          <p:cNvSpPr txBox="1"/>
          <p:nvPr/>
        </p:nvSpPr>
        <p:spPr>
          <a:xfrm>
            <a:off x="4478694" y="579358"/>
            <a:ext cx="6439010" cy="5139869"/>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sz="2400" dirty="0"/>
              <a:t>Patients/families were both scared of each other.</a:t>
            </a:r>
          </a:p>
          <a:p>
            <a:pPr marL="342900" indent="-342900">
              <a:spcBef>
                <a:spcPts val="1200"/>
              </a:spcBef>
              <a:buFont typeface="Arial" panose="020B0604020202020204" pitchFamily="34" charset="0"/>
              <a:buChar char="•"/>
            </a:pPr>
            <a:r>
              <a:rPr lang="en-US" sz="2400" dirty="0"/>
              <a:t>Patients suffer two kinds of harm – the first related to the event itself and the second related to how they are treated after the event.</a:t>
            </a:r>
          </a:p>
          <a:p>
            <a:pPr marL="342900" indent="-342900">
              <a:spcBef>
                <a:spcPts val="1200"/>
              </a:spcBef>
              <a:buFont typeface="Arial" panose="020B0604020202020204" pitchFamily="34" charset="0"/>
              <a:buChar char="•"/>
            </a:pPr>
            <a:r>
              <a:rPr lang="en-US" sz="2400" dirty="0"/>
              <a:t>Patients/families and providers go through similar reactions after a harm event.</a:t>
            </a:r>
          </a:p>
          <a:p>
            <a:pPr marL="342900" indent="-342900">
              <a:spcBef>
                <a:spcPts val="1200"/>
              </a:spcBef>
              <a:buFont typeface="Arial" panose="020B0604020202020204" pitchFamily="34" charset="0"/>
              <a:buChar char="•"/>
            </a:pPr>
            <a:r>
              <a:rPr lang="en-US" sz="2400" dirty="0"/>
              <a:t>Neither patients/families or providers can make your system safer alone – we need each other.</a:t>
            </a:r>
          </a:p>
          <a:p>
            <a:pPr marL="342900" indent="-342900">
              <a:spcBef>
                <a:spcPts val="1200"/>
              </a:spcBef>
              <a:buFont typeface="Arial" panose="020B0604020202020204" pitchFamily="34" charset="0"/>
              <a:buChar char="•"/>
            </a:pPr>
            <a:r>
              <a:rPr lang="en-US" sz="2400" dirty="0"/>
              <a:t>Patient safety culture needs: just culture, reporting system, disclosure after harm and a focus on learning.</a:t>
            </a:r>
          </a:p>
        </p:txBody>
      </p:sp>
    </p:spTree>
    <p:extLst>
      <p:ext uri="{BB962C8B-B14F-4D97-AF65-F5344CB8AC3E}">
        <p14:creationId xmlns:p14="http://schemas.microsoft.com/office/powerpoint/2010/main" val="3001806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Black Tie</Template>
  <TotalTime>1893</TotalTime>
  <Words>554</Words>
  <Application>Microsoft Office PowerPoint</Application>
  <PresentationFormat>Custom</PresentationFormat>
  <Paragraphs>82</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Patient Safety Advocacy: Safer Together</vt:lpstr>
      <vt:lpstr>Patient Safety Matters</vt:lpstr>
      <vt:lpstr>What was the Patient Safety awareness?</vt:lpstr>
      <vt:lpstr>Let’s talk</vt:lpstr>
      <vt:lpstr>Patient Safety in your world</vt:lpstr>
      <vt:lpstr>Why is this important to me?</vt:lpstr>
      <vt:lpstr>PowerPoint Presentation</vt:lpstr>
      <vt:lpstr>PowerPoint Presentation</vt:lpstr>
      <vt:lpstr>So, what did we learn?</vt:lpstr>
      <vt:lpstr>PowerPoint Presentation</vt:lpstr>
      <vt:lpstr>What are the 3 critical conversations you can have?</vt:lpstr>
      <vt:lpstr>About hazards and risks so that we can build defenses </vt:lpstr>
      <vt:lpstr>PowerPoint Presentation</vt:lpstr>
      <vt:lpstr>PowerPoint Presentation</vt:lpstr>
      <vt:lpstr>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Safety Advocacy: Safer Together</dc:title>
  <dc:creator>User</dc:creator>
  <cp:lastModifiedBy>kelly.blenkin-church</cp:lastModifiedBy>
  <cp:revision>23</cp:revision>
  <cp:lastPrinted>2018-05-29T18:20:15Z</cp:lastPrinted>
  <dcterms:created xsi:type="dcterms:W3CDTF">2018-05-23T15:06:17Z</dcterms:created>
  <dcterms:modified xsi:type="dcterms:W3CDTF">2018-05-29T19:05:45Z</dcterms:modified>
</cp:coreProperties>
</file>